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8404800" cy="329184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018" autoAdjust="0"/>
    <p:restoredTop sz="95768" autoAdjust="0"/>
  </p:normalViewPr>
  <p:slideViewPr>
    <p:cSldViewPr snapToGrid="0">
      <p:cViewPr>
        <p:scale>
          <a:sx n="25" d="100"/>
          <a:sy n="25" d="100"/>
        </p:scale>
        <p:origin x="2072" y="-224"/>
      </p:cViewPr>
      <p:guideLst>
        <p:guide orient="horz" pos="10368"/>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5EE43E-BAE0-4801-A743-3FC37519C734}" type="datetimeFigureOut">
              <a:rPr lang="en-US" smtClean="0"/>
              <a:t>2/28/19</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F36E4-E889-4CDB-BE2F-43466D6E2287}" type="slidenum">
              <a:rPr lang="en-US" smtClean="0"/>
              <a:t>‹#›</a:t>
            </a:fld>
            <a:endParaRPr lang="en-US" dirty="0"/>
          </a:p>
        </p:txBody>
      </p:sp>
    </p:spTree>
    <p:extLst>
      <p:ext uri="{BB962C8B-B14F-4D97-AF65-F5344CB8AC3E}">
        <p14:creationId xmlns:p14="http://schemas.microsoft.com/office/powerpoint/2010/main" val="14568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F36E4-E889-4CDB-BE2F-43466D6E2287}" type="slidenum">
              <a:rPr lang="en-US" smtClean="0"/>
              <a:t>1</a:t>
            </a:fld>
            <a:endParaRPr lang="en-US" dirty="0"/>
          </a:p>
        </p:txBody>
      </p:sp>
    </p:spTree>
    <p:extLst>
      <p:ext uri="{BB962C8B-B14F-4D97-AF65-F5344CB8AC3E}">
        <p14:creationId xmlns:p14="http://schemas.microsoft.com/office/powerpoint/2010/main" val="2465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302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00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3901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7218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230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2F7A83-F760-46BF-BAD5-625D613CD8E0}" type="datetimeFigureOut">
              <a:rPr lang="en-US" smtClean="0"/>
              <a:t>2/28/19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202057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2F7A83-F760-46BF-BAD5-625D613CD8E0}" type="datetimeFigureOut">
              <a:rPr lang="en-US" smtClean="0"/>
              <a:t>2/28/19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60133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2F7A83-F760-46BF-BAD5-625D613CD8E0}" type="datetimeFigureOut">
              <a:rPr lang="en-US" smtClean="0"/>
              <a:t>2/28/19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33453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F7A83-F760-46BF-BAD5-625D613CD8E0}" type="datetimeFigureOut">
              <a:rPr lang="en-US" smtClean="0"/>
              <a:t>2/28/19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6471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30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7999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2F7A83-F760-46BF-BAD5-625D613CD8E0}" type="datetimeFigureOut">
              <a:rPr lang="en-US" smtClean="0"/>
              <a:t>2/28/19</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C23B367-5446-4D06-8D80-CA8F3827901D}" type="slidenum">
              <a:rPr lang="en-US" smtClean="0"/>
              <a:t>‹#›</a:t>
            </a:fld>
            <a:endParaRPr lang="en-US" dirty="0"/>
          </a:p>
        </p:txBody>
      </p:sp>
    </p:spTree>
    <p:extLst>
      <p:ext uri="{BB962C8B-B14F-4D97-AF65-F5344CB8AC3E}">
        <p14:creationId xmlns:p14="http://schemas.microsoft.com/office/powerpoint/2010/main" val="1837439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jp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ti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7.tiff"/><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p:cNvSpPr>
          <p:nvPr/>
        </p:nvSpPr>
        <p:spPr>
          <a:xfrm>
            <a:off x="0" y="0"/>
            <a:ext cx="38404800" cy="32918400"/>
          </a:xfrm>
          <a:prstGeom prst="rect">
            <a:avLst/>
          </a:prstGeom>
          <a:gradFill flip="none" rotWithShape="1">
            <a:gsLst>
              <a:gs pos="23000">
                <a:schemeClr val="accent1">
                  <a:lumMod val="40000"/>
                  <a:lumOff val="60000"/>
                </a:schemeClr>
              </a:gs>
              <a:gs pos="67000">
                <a:schemeClr val="accent1">
                  <a:satMod val="110000"/>
                  <a:lumMod val="100000"/>
                  <a:shade val="100000"/>
                </a:schemeClr>
              </a:gs>
              <a:gs pos="100000">
                <a:schemeClr val="accent1">
                  <a:lumMod val="5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32" dirty="0"/>
          </a:p>
        </p:txBody>
      </p:sp>
      <p:pic>
        <p:nvPicPr>
          <p:cNvPr id="126" name="Picture 125"/>
          <p:cNvPicPr>
            <a:picLocks noChangeAspect="1"/>
          </p:cNvPicPr>
          <p:nvPr/>
        </p:nvPicPr>
        <p:blipFill rotWithShape="1">
          <a:blip r:embed="rId3" cstate="print">
            <a:extLst>
              <a:ext uri="{28A0092B-C50C-407E-A947-70E740481C1C}">
                <a14:useLocalDpi xmlns:a14="http://schemas.microsoft.com/office/drawing/2010/main" val="0"/>
              </a:ext>
            </a:extLst>
          </a:blip>
          <a:srcRect l="4887" t="-22" r="22613" b="88049"/>
          <a:stretch/>
        </p:blipFill>
        <p:spPr>
          <a:xfrm>
            <a:off x="-457200" y="-585635"/>
            <a:ext cx="39449829" cy="7925005"/>
          </a:xfrm>
          <a:prstGeom prst="roundRect">
            <a:avLst>
              <a:gd name="adj" fmla="val 0"/>
            </a:avLst>
          </a:prstGeom>
          <a:effectLst>
            <a:softEdge rad="241300"/>
          </a:effectLst>
        </p:spPr>
      </p:pic>
      <p:sp>
        <p:nvSpPr>
          <p:cNvPr id="2" name="Rounded Rectangle 1"/>
          <p:cNvSpPr/>
          <p:nvPr/>
        </p:nvSpPr>
        <p:spPr>
          <a:xfrm>
            <a:off x="196072" y="411920"/>
            <a:ext cx="37842968" cy="4393971"/>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t" anchorCtr="0">
            <a:normAutofit fontScale="92500" lnSpcReduction="10000"/>
          </a:bodyPr>
          <a:lstStyle/>
          <a:p>
            <a:pPr algn="ctr"/>
            <a:r>
              <a:rPr lang="en-US" sz="9240" dirty="0" smtClean="0">
                <a:solidFill>
                  <a:schemeClr val="tx1"/>
                </a:solidFill>
              </a:rPr>
              <a:t>Effects of Light on Fish Diets and Macroinvertebrate</a:t>
            </a:r>
          </a:p>
          <a:p>
            <a:pPr algn="ctr"/>
            <a:r>
              <a:rPr lang="en-US" sz="9240" dirty="0" smtClean="0">
                <a:solidFill>
                  <a:schemeClr val="tx1"/>
                </a:solidFill>
              </a:rPr>
              <a:t> Community Assemblage</a:t>
            </a:r>
            <a:endParaRPr lang="en-US" sz="9240" dirty="0">
              <a:solidFill>
                <a:schemeClr val="tx1"/>
              </a:solidFill>
            </a:endParaRPr>
          </a:p>
          <a:p>
            <a:pPr algn="ctr"/>
            <a:r>
              <a:rPr lang="en-US" sz="5250" dirty="0" smtClean="0">
                <a:solidFill>
                  <a:schemeClr val="tx1"/>
                </a:solidFill>
              </a:rPr>
              <a:t>Cedar </a:t>
            </a:r>
            <a:r>
              <a:rPr lang="en-US" sz="5250" dirty="0">
                <a:solidFill>
                  <a:schemeClr val="tx1"/>
                </a:solidFill>
              </a:rPr>
              <a:t>Mackaness</a:t>
            </a:r>
            <a:r>
              <a:rPr lang="en-US" sz="5250" baseline="30000" dirty="0">
                <a:solidFill>
                  <a:schemeClr val="tx1"/>
                </a:solidFill>
              </a:rPr>
              <a:t>1*</a:t>
            </a:r>
            <a:r>
              <a:rPr lang="en-US" sz="5250" dirty="0">
                <a:solidFill>
                  <a:schemeClr val="tx1"/>
                </a:solidFill>
              </a:rPr>
              <a:t>, Allison </a:t>
            </a:r>
            <a:r>
              <a:rPr lang="en-US" sz="5250" dirty="0" smtClean="0">
                <a:solidFill>
                  <a:schemeClr val="tx1"/>
                </a:solidFill>
              </a:rPr>
              <a:t>Swartz</a:t>
            </a:r>
            <a:r>
              <a:rPr lang="en-US" sz="5250" baseline="30000" dirty="0" smtClean="0">
                <a:solidFill>
                  <a:schemeClr val="tx1"/>
                </a:solidFill>
              </a:rPr>
              <a:t>2</a:t>
            </a:r>
            <a:r>
              <a:rPr lang="en-US" sz="5250" dirty="0" smtClean="0">
                <a:solidFill>
                  <a:schemeClr val="tx1"/>
                </a:solidFill>
              </a:rPr>
              <a:t>, Dave </a:t>
            </a:r>
            <a:r>
              <a:rPr lang="en-US" sz="5250" dirty="0" err="1" smtClean="0">
                <a:solidFill>
                  <a:schemeClr val="tx1"/>
                </a:solidFill>
              </a:rPr>
              <a:t>Roon</a:t>
            </a:r>
            <a:r>
              <a:rPr lang="en-US" sz="5250" dirty="0" smtClean="0">
                <a:solidFill>
                  <a:schemeClr val="tx1"/>
                </a:solidFill>
              </a:rPr>
              <a:t> &amp; </a:t>
            </a:r>
            <a:r>
              <a:rPr lang="en-US" sz="5250" dirty="0">
                <a:solidFill>
                  <a:schemeClr val="tx1"/>
                </a:solidFill>
              </a:rPr>
              <a:t>Dana R. </a:t>
            </a:r>
            <a:r>
              <a:rPr lang="en-US" sz="5250" dirty="0" smtClean="0">
                <a:solidFill>
                  <a:schemeClr val="tx1"/>
                </a:solidFill>
              </a:rPr>
              <a:t>Warren</a:t>
            </a:r>
            <a:r>
              <a:rPr lang="en-US" sz="5250" baseline="30000" dirty="0" smtClean="0">
                <a:solidFill>
                  <a:schemeClr val="tx1"/>
                </a:solidFill>
              </a:rPr>
              <a:t>2</a:t>
            </a:r>
            <a:endParaRPr lang="en-US" sz="5250" dirty="0">
              <a:solidFill>
                <a:schemeClr val="tx1"/>
              </a:solidFill>
            </a:endParaRPr>
          </a:p>
          <a:p>
            <a:pPr algn="ctr"/>
            <a:r>
              <a:rPr lang="en-US" sz="3200" baseline="30000" dirty="0" smtClean="0">
                <a:solidFill>
                  <a:schemeClr val="tx1"/>
                </a:solidFill>
              </a:rPr>
              <a:t>1</a:t>
            </a:r>
            <a:r>
              <a:rPr lang="en-US" sz="3200" dirty="0" smtClean="0">
                <a:solidFill>
                  <a:schemeClr val="tx1"/>
                </a:solidFill>
              </a:rPr>
              <a:t>College of Earth, Ocean &amp; Atmospheric Sciences - Oregon </a:t>
            </a:r>
            <a:r>
              <a:rPr lang="en-US" sz="3200" dirty="0">
                <a:solidFill>
                  <a:schemeClr val="tx1"/>
                </a:solidFill>
              </a:rPr>
              <a:t>State University </a:t>
            </a:r>
            <a:r>
              <a:rPr lang="en-US" sz="3200" dirty="0" smtClean="0">
                <a:solidFill>
                  <a:schemeClr val="tx1"/>
                </a:solidFill>
              </a:rPr>
              <a:t>2, Department </a:t>
            </a:r>
            <a:r>
              <a:rPr lang="en-US" sz="3200" dirty="0">
                <a:solidFill>
                  <a:schemeClr val="tx1"/>
                </a:solidFill>
              </a:rPr>
              <a:t>of Forests Ecosystems and </a:t>
            </a:r>
            <a:r>
              <a:rPr lang="en-US" sz="3200" dirty="0" smtClean="0">
                <a:solidFill>
                  <a:schemeClr val="tx1"/>
                </a:solidFill>
              </a:rPr>
              <a:t>Society - Oregon </a:t>
            </a:r>
            <a:r>
              <a:rPr lang="en-US" sz="3200" dirty="0">
                <a:solidFill>
                  <a:schemeClr val="tx1"/>
                </a:solidFill>
              </a:rPr>
              <a:t>State University</a:t>
            </a:r>
          </a:p>
          <a:p>
            <a:pPr algn="ctr"/>
            <a:r>
              <a:rPr lang="en-US" sz="3200" i="1" baseline="30000" dirty="0">
                <a:solidFill>
                  <a:schemeClr val="tx1"/>
                </a:solidFill>
              </a:rPr>
              <a:t>*</a:t>
            </a:r>
            <a:r>
              <a:rPr lang="en-US" sz="3200" i="1" dirty="0">
                <a:solidFill>
                  <a:schemeClr val="tx1"/>
                </a:solidFill>
              </a:rPr>
              <a:t>corresponding author: </a:t>
            </a:r>
            <a:r>
              <a:rPr lang="en-US" sz="3200" i="1" dirty="0" err="1">
                <a:solidFill>
                  <a:schemeClr val="tx1"/>
                </a:solidFill>
              </a:rPr>
              <a:t>mackanec@oregonstate.edu</a:t>
            </a:r>
            <a:endParaRPr lang="en-US" sz="3200" dirty="0">
              <a:solidFill>
                <a:schemeClr val="tx1"/>
              </a:solidFill>
            </a:endParaRPr>
          </a:p>
          <a:p>
            <a:pPr algn="ctr"/>
            <a:endParaRPr lang="en-US" sz="6532" dirty="0">
              <a:solidFill>
                <a:schemeClr val="tx1"/>
              </a:solidFill>
            </a:endParaRPr>
          </a:p>
        </p:txBody>
      </p:sp>
      <p:sp>
        <p:nvSpPr>
          <p:cNvPr id="12" name="Rounded Rectangle 11"/>
          <p:cNvSpPr/>
          <p:nvPr/>
        </p:nvSpPr>
        <p:spPr>
          <a:xfrm>
            <a:off x="411480" y="5362612"/>
            <a:ext cx="12252960" cy="11110209"/>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Background</a:t>
            </a:r>
            <a:endParaRPr lang="en-US" sz="800" dirty="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Riparian forests in the PNW have been heavily harvested, leaving dense, second growth vegetation that shades out streams.  As these forests undergo stand development, tree mortality and natural disturbances will increase canopy heterogeneity and light availability. </a:t>
            </a: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pPr algn="ctr"/>
            <a:endParaRPr lang="en-US" sz="800" dirty="0" smtClean="0">
              <a:solidFill>
                <a:schemeClr val="bg1"/>
              </a:solidFill>
              <a:ea typeface="Bangla Sangam MN" charset="0"/>
              <a:cs typeface="Bangla Sangam MN" charset="0"/>
            </a:endParaRPr>
          </a:p>
          <a:p>
            <a:pPr algn="ctr"/>
            <a:endParaRPr lang="en-US" sz="800" dirty="0" smtClean="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Under current conditions we would expect: dense canopies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light limited GPP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low abundance of herbivorous invertebrates</a:t>
            </a:r>
            <a:r>
              <a:rPr lang="en-US" sz="3400" dirty="0" smtClean="0">
                <a:solidFill>
                  <a:schemeClr val="bg1"/>
                </a:solidFill>
                <a:ea typeface="Bangla Sangam MN" charset="0"/>
                <a:cs typeface="Bangla Sangam MN" charset="0"/>
              </a:rPr>
              <a:t>. </a:t>
            </a:r>
            <a:endParaRPr lang="en-US" sz="3400" dirty="0" smtClean="0">
              <a:solidFill>
                <a:schemeClr val="bg1"/>
              </a:solidFill>
              <a:ea typeface="Bangla Sangam MN" charset="0"/>
              <a:cs typeface="Bangla Sangam MN" charset="0"/>
            </a:endParaRPr>
          </a:p>
        </p:txBody>
      </p:sp>
      <p:sp>
        <p:nvSpPr>
          <p:cNvPr id="33" name="Rounded Rectangle 32"/>
          <p:cNvSpPr/>
          <p:nvPr/>
        </p:nvSpPr>
        <p:spPr>
          <a:xfrm>
            <a:off x="317725" y="16644621"/>
            <a:ext cx="12252960" cy="5341695"/>
          </a:xfrm>
          <a:prstGeom prst="roundRect">
            <a:avLst>
              <a:gd name="adj" fmla="val 1386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Study Questions</a:t>
            </a:r>
          </a:p>
          <a:p>
            <a:pPr marL="571500" indent="-571500">
              <a:buFont typeface="Arial" charset="0"/>
              <a:buChar char="•"/>
            </a:pPr>
            <a:r>
              <a:rPr lang="en-US" sz="3600" dirty="0" smtClean="0">
                <a:solidFill>
                  <a:schemeClr val="bg1"/>
                </a:solidFill>
                <a:ea typeface="Bangla Sangam MN" charset="0"/>
                <a:cs typeface="Bangla Sangam MN" charset="0"/>
              </a:rPr>
              <a:t>How do riparian forest canopy gaps affect local stream invertebrate communities?</a:t>
            </a:r>
          </a:p>
          <a:p>
            <a:pPr marL="571500" indent="-571500">
              <a:buFont typeface="Arial" charset="0"/>
              <a:buChar char="•"/>
            </a:pPr>
            <a:r>
              <a:rPr lang="en-US" sz="3600" dirty="0" smtClean="0">
                <a:solidFill>
                  <a:schemeClr val="bg1"/>
                </a:solidFill>
                <a:ea typeface="Bangla Sangam MN" charset="0"/>
                <a:cs typeface="Bangla Sangam MN" charset="0"/>
              </a:rPr>
              <a:t>Are any changes in the invertebrate community manifested in fish diets?</a:t>
            </a:r>
          </a:p>
          <a:p>
            <a:endParaRPr lang="en-US" sz="800" dirty="0" smtClean="0">
              <a:solidFill>
                <a:schemeClr val="bg1"/>
              </a:solidFill>
              <a:ea typeface="Bangla Sangam MN" charset="0"/>
              <a:cs typeface="Bangla Sangam MN" charset="0"/>
            </a:endParaRPr>
          </a:p>
          <a:p>
            <a:r>
              <a:rPr lang="en-US" sz="3600" u="sng" dirty="0" smtClean="0">
                <a:solidFill>
                  <a:schemeClr val="bg1"/>
                </a:solidFill>
                <a:ea typeface="Bangla Sangam MN" charset="0"/>
                <a:cs typeface="Bangla Sangam MN" charset="0"/>
              </a:rPr>
              <a:t>Hypothesis:</a:t>
            </a:r>
            <a:r>
              <a:rPr lang="en-US" sz="3600" dirty="0" smtClean="0">
                <a:solidFill>
                  <a:schemeClr val="bg1"/>
                </a:solidFill>
                <a:ea typeface="Bangla Sangam MN" charset="0"/>
                <a:cs typeface="Bangla Sangam MN" charset="0"/>
              </a:rPr>
              <a:t> Canopy gaps increase light availability which increases the abundance of grazing invertebrates, and these changes are reflected in fish diets.</a:t>
            </a:r>
            <a:endParaRPr lang="en-US" sz="3600" dirty="0">
              <a:solidFill>
                <a:schemeClr val="bg1"/>
              </a:solidFill>
              <a:ea typeface="Bangla Sangam MN" charset="0"/>
              <a:cs typeface="Bangla Sangam MN" charset="0"/>
            </a:endParaRPr>
          </a:p>
        </p:txBody>
      </p:sp>
      <p:sp>
        <p:nvSpPr>
          <p:cNvPr id="153" name="Rounded Rectangle 152"/>
          <p:cNvSpPr/>
          <p:nvPr/>
        </p:nvSpPr>
        <p:spPr>
          <a:xfrm>
            <a:off x="25739282" y="21590000"/>
            <a:ext cx="12252960" cy="8353564"/>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Conclusions</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Light and </a:t>
            </a:r>
            <a:r>
              <a:rPr lang="en-US" sz="4000" dirty="0" smtClean="0">
                <a:solidFill>
                  <a:schemeClr val="bg1"/>
                </a:solidFill>
                <a:latin typeface="+mj-lt"/>
                <a:ea typeface="Bangla Sangam MN" charset="0"/>
                <a:cs typeface="Bangla Sangam MN" charset="0"/>
              </a:rPr>
              <a:t>primary productivity increased in the gaps as expected.</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Invertebrates </a:t>
            </a:r>
            <a:r>
              <a:rPr lang="en-US" sz="4000" dirty="0" smtClean="0">
                <a:solidFill>
                  <a:schemeClr val="bg1"/>
                </a:solidFill>
                <a:latin typeface="+mj-lt"/>
                <a:ea typeface="Bangla Sangam MN" charset="0"/>
                <a:cs typeface="Bangla Sangam MN" charset="0"/>
              </a:rPr>
              <a:t>showed a </a:t>
            </a:r>
            <a:r>
              <a:rPr lang="en-US" sz="4000" dirty="0" smtClean="0">
                <a:solidFill>
                  <a:schemeClr val="bg1"/>
                </a:solidFill>
                <a:latin typeface="+mj-lt"/>
                <a:ea typeface="Bangla Sangam MN" charset="0"/>
                <a:cs typeface="Bangla Sangam MN" charset="0"/>
              </a:rPr>
              <a:t>limited response to the </a:t>
            </a:r>
            <a:r>
              <a:rPr lang="en-US" sz="4000" dirty="0" smtClean="0">
                <a:solidFill>
                  <a:schemeClr val="bg1"/>
                </a:solidFill>
                <a:latin typeface="+mj-lt"/>
                <a:ea typeface="Bangla Sangam MN" charset="0"/>
                <a:cs typeface="Bangla Sangam MN" charset="0"/>
              </a:rPr>
              <a:t>treatment, but</a:t>
            </a:r>
            <a:r>
              <a:rPr lang="mr-IN" sz="4000" dirty="0" smtClean="0">
                <a:solidFill>
                  <a:schemeClr val="bg1"/>
                </a:solidFill>
                <a:latin typeface="+mj-lt"/>
                <a:ea typeface="Bangla Sangam MN" charset="0"/>
                <a:cs typeface="Bangla Sangam MN" charset="0"/>
              </a:rPr>
              <a:t>…</a:t>
            </a:r>
            <a:r>
              <a:rPr lang="en-US" sz="4000" dirty="0" smtClean="0">
                <a:solidFill>
                  <a:schemeClr val="bg1"/>
                </a:solidFill>
                <a:latin typeface="+mj-lt"/>
                <a:ea typeface="Bangla Sangam MN" charset="0"/>
                <a:cs typeface="Bangla Sangam MN" charset="0"/>
              </a:rPr>
              <a:t> </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Most distinguishable response is among </a:t>
            </a:r>
            <a:r>
              <a:rPr lang="en-US" sz="4000" dirty="0" smtClean="0">
                <a:solidFill>
                  <a:schemeClr val="bg1"/>
                </a:solidFill>
                <a:latin typeface="+mj-lt"/>
                <a:ea typeface="Bangla Sangam MN" charset="0"/>
                <a:cs typeface="Bangla Sangam MN" charset="0"/>
              </a:rPr>
              <a:t>Scraper taxa, possibly in response to increases in autochthonous productivity</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Trout </a:t>
            </a:r>
            <a:r>
              <a:rPr lang="en-US" sz="4000" dirty="0" smtClean="0">
                <a:solidFill>
                  <a:schemeClr val="bg1"/>
                </a:solidFill>
                <a:latin typeface="+mj-lt"/>
                <a:ea typeface="Bangla Sangam MN" charset="0"/>
                <a:cs typeface="Bangla Sangam MN" charset="0"/>
              </a:rPr>
              <a:t>diets have a variable response across </a:t>
            </a:r>
            <a:r>
              <a:rPr lang="en-US" sz="4000" dirty="0" smtClean="0">
                <a:solidFill>
                  <a:schemeClr val="bg1"/>
                </a:solidFill>
                <a:latin typeface="+mj-lt"/>
                <a:ea typeface="Bangla Sangam MN" charset="0"/>
                <a:cs typeface="Bangla Sangam MN" charset="0"/>
              </a:rPr>
              <a:t>streams, but there is no relationship with treatment and proportional representation of FFG’s in diets versus the benthic community</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endParaRPr lang="en-US" sz="4000" dirty="0" smtClean="0">
              <a:solidFill>
                <a:schemeClr val="bg1"/>
              </a:solidFill>
              <a:latin typeface="+mj-lt"/>
              <a:ea typeface="Bangla Sangam MN" charset="0"/>
              <a:cs typeface="Bangla Sangam MN" charset="0"/>
            </a:endParaRPr>
          </a:p>
          <a:p>
            <a:pPr marL="571500" indent="-571500">
              <a:buFont typeface="Arial" charset="0"/>
              <a:buChar char="•"/>
            </a:pPr>
            <a:endParaRPr lang="en-US" sz="4000" dirty="0">
              <a:solidFill>
                <a:schemeClr val="bg1"/>
              </a:solidFill>
              <a:latin typeface="+mj-lt"/>
              <a:ea typeface="Bangla Sangam MN" charset="0"/>
              <a:cs typeface="Bangla Sangam MN"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0756" y="2608906"/>
            <a:ext cx="2660143" cy="2048587"/>
          </a:xfrm>
          <a:prstGeom prst="rect">
            <a:avLst/>
          </a:prstGeom>
        </p:spPr>
      </p:pic>
      <p:sp>
        <p:nvSpPr>
          <p:cNvPr id="129" name="Rounded Rectangle 128"/>
          <p:cNvSpPr/>
          <p:nvPr/>
        </p:nvSpPr>
        <p:spPr>
          <a:xfrm>
            <a:off x="25642750" y="30162102"/>
            <a:ext cx="12252960" cy="2340155"/>
          </a:xfrm>
          <a:prstGeom prst="roundRect">
            <a:avLst>
              <a:gd name="adj" fmla="val 13163"/>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4400" dirty="0" smtClean="0">
                <a:solidFill>
                  <a:schemeClr val="bg1"/>
                </a:solidFill>
                <a:latin typeface="+mj-lt"/>
                <a:ea typeface="Bangla Sangam MN" charset="0"/>
                <a:cs typeface="Bangla Sangam MN" charset="0"/>
              </a:rPr>
              <a:t>Acknowledgements:</a:t>
            </a:r>
          </a:p>
          <a:p>
            <a:r>
              <a:rPr lang="en-US" sz="3200" dirty="0"/>
              <a:t>HJ Andrews Experimental Forest, Greg Downing, Jay Sexton, Mark Schultz, Maryanne Reiter,</a:t>
            </a:r>
            <a:r>
              <a:rPr lang="en-US" sz="3200" dirty="0" smtClean="0">
                <a:solidFill>
                  <a:schemeClr val="bg1"/>
                </a:solidFill>
                <a:ea typeface="Bangla Sangam MN" charset="0"/>
                <a:cs typeface="Bangla Sangam MN" charset="0"/>
              </a:rPr>
              <a:t> </a:t>
            </a:r>
            <a:r>
              <a:rPr lang="en-US" sz="3200" dirty="0"/>
              <a:t>Alvaro Cortes, Matt </a:t>
            </a:r>
            <a:r>
              <a:rPr lang="en-US" sz="3200" dirty="0" err="1"/>
              <a:t>Kaylor</a:t>
            </a:r>
            <a:r>
              <a:rPr lang="en-US" sz="3200" dirty="0"/>
              <a:t>, Nate Day, Corey Culp </a:t>
            </a:r>
            <a:r>
              <a:rPr lang="en-US" sz="3200" dirty="0" smtClean="0"/>
              <a:t>, Matt McDonald</a:t>
            </a:r>
            <a:endParaRPr lang="en-US" sz="3200" dirty="0" smtClean="0">
              <a:solidFill>
                <a:schemeClr val="bg1"/>
              </a:solidFill>
              <a:ea typeface="Bangla Sangam MN" charset="0"/>
              <a:cs typeface="Bangla Sangam MN" charset="0"/>
            </a:endParaRPr>
          </a:p>
        </p:txBody>
      </p:sp>
      <p:pic>
        <p:nvPicPr>
          <p:cNvPr id="5" name="Picture 4"/>
          <p:cNvPicPr>
            <a:picLocks noChangeAspect="1"/>
          </p:cNvPicPr>
          <p:nvPr/>
        </p:nvPicPr>
        <p:blipFill>
          <a:blip r:embed="rId5"/>
          <a:stretch>
            <a:fillRect/>
          </a:stretch>
        </p:blipFill>
        <p:spPr>
          <a:xfrm>
            <a:off x="982041" y="1673063"/>
            <a:ext cx="6526683" cy="2084962"/>
          </a:xfrm>
          <a:prstGeom prst="rect">
            <a:avLst/>
          </a:prstGeom>
        </p:spPr>
      </p:pic>
      <p:sp>
        <p:nvSpPr>
          <p:cNvPr id="130" name="Rounded Rectangle 129"/>
          <p:cNvSpPr>
            <a:spLocks noChangeAspect="1"/>
          </p:cNvSpPr>
          <p:nvPr/>
        </p:nvSpPr>
        <p:spPr>
          <a:xfrm>
            <a:off x="253988" y="22158116"/>
            <a:ext cx="12252960" cy="10410927"/>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Methods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BACI study design across 5 reach pairs over 2 years.  A canopy gap (~30 m. diameter) was cut in the treatment reach in between sampling years.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taken with a </a:t>
            </a:r>
            <a:r>
              <a:rPr lang="en-US" sz="3600" dirty="0" err="1" smtClean="0">
                <a:solidFill>
                  <a:schemeClr val="bg1"/>
                </a:solidFill>
                <a:ea typeface="Bangla Sangam MN" charset="0"/>
                <a:cs typeface="Bangla Sangam MN" charset="0"/>
              </a:rPr>
              <a:t>Surber</a:t>
            </a:r>
            <a:r>
              <a:rPr lang="en-US" sz="3600" dirty="0" smtClean="0">
                <a:solidFill>
                  <a:schemeClr val="bg1"/>
                </a:solidFill>
                <a:ea typeface="Bangla Sangam MN" charset="0"/>
                <a:cs typeface="Bangla Sangam MN" charset="0"/>
              </a:rPr>
              <a:t> Sampler and diets were collected via </a:t>
            </a:r>
            <a:r>
              <a:rPr lang="en-US" sz="3600" dirty="0" err="1" smtClean="0">
                <a:solidFill>
                  <a:schemeClr val="bg1"/>
                </a:solidFill>
                <a:ea typeface="Bangla Sangam MN" charset="0"/>
                <a:cs typeface="Bangla Sangam MN" charset="0"/>
              </a:rPr>
              <a:t>gastrolavage</a:t>
            </a:r>
            <a:r>
              <a:rPr lang="en-US" sz="3600" dirty="0" smtClean="0">
                <a:solidFill>
                  <a:schemeClr val="bg1"/>
                </a:solidFill>
                <a:ea typeface="Bangla Sangam MN" charset="0"/>
                <a:cs typeface="Bangla Sangam MN" charset="0"/>
              </a:rPr>
              <a:t>.</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LTU, diets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the family level.</a:t>
            </a:r>
          </a:p>
          <a:p>
            <a:pPr marL="571500" indent="-571500">
              <a:buFont typeface="Arial" charset="0"/>
              <a:buChar char="•"/>
            </a:pPr>
            <a:r>
              <a:rPr lang="en-US" sz="3600" dirty="0" smtClean="0">
                <a:solidFill>
                  <a:schemeClr val="bg1"/>
                </a:solidFill>
                <a:ea typeface="Bangla Sangam MN" charset="0"/>
                <a:cs typeface="Bangla Sangam MN" charset="0"/>
              </a:rPr>
              <a:t>Analyses were performed in R using the Vegan package</a:t>
            </a:r>
            <a:endParaRPr lang="en-US" sz="3600" dirty="0" smtClean="0">
              <a:solidFill>
                <a:schemeClr val="bg1"/>
              </a:solidFill>
              <a:ea typeface="Bangla Sangam MN" charset="0"/>
              <a:cs typeface="Bangla Sangam MN" charset="0"/>
            </a:endParaRPr>
          </a:p>
        </p:txBody>
      </p:sp>
      <p:pic>
        <p:nvPicPr>
          <p:cNvPr id="144" name="Picture 143">
            <a:extLst>
              <a:ext uri="{FF2B5EF4-FFF2-40B4-BE49-F238E27FC236}">
                <a16:creationId xmlns="" xmlns:a16="http://schemas.microsoft.com/office/drawing/2014/main" id="{734286BF-CE2D-1E42-9AD0-030E8F40DF97}"/>
              </a:ext>
            </a:extLst>
          </p:cNvPr>
          <p:cNvPicPr>
            <a:picLocks noChangeAspect="1"/>
          </p:cNvPicPr>
          <p:nvPr/>
        </p:nvPicPr>
        <p:blipFill>
          <a:blip r:embed="rId6"/>
          <a:stretch>
            <a:fillRect/>
          </a:stretch>
        </p:blipFill>
        <p:spPr>
          <a:xfrm>
            <a:off x="35368997" y="2465212"/>
            <a:ext cx="2206932" cy="2206932"/>
          </a:xfrm>
          <a:prstGeom prst="rect">
            <a:avLst/>
          </a:prstGeom>
        </p:spPr>
      </p:pic>
      <p:pic>
        <p:nvPicPr>
          <p:cNvPr id="145" name="Picture 12" descr="fs_shield_color">
            <a:extLst>
              <a:ext uri="{FF2B5EF4-FFF2-40B4-BE49-F238E27FC236}">
                <a16:creationId xmlns="" xmlns:a16="http://schemas.microsoft.com/office/drawing/2014/main" id="{C4E7EE42-B3B4-2A4C-9624-236E3119D687}"/>
              </a:ext>
            </a:extLst>
          </p:cNvPr>
          <p:cNvPicPr>
            <a:picLocks noChangeAspect="1" noChangeArrowheads="1"/>
          </p:cNvPicPr>
          <p:nvPr/>
        </p:nvPicPr>
        <p:blipFill>
          <a:blip r:embed="rId7" cstate="print"/>
          <a:srcRect/>
          <a:stretch>
            <a:fillRect/>
          </a:stretch>
        </p:blipFill>
        <p:spPr bwMode="auto">
          <a:xfrm>
            <a:off x="34442430" y="772607"/>
            <a:ext cx="1836299" cy="1836299"/>
          </a:xfrm>
          <a:prstGeom prst="rect">
            <a:avLst/>
          </a:prstGeom>
          <a:noFill/>
          <a:ln w="9525">
            <a:noFill/>
            <a:miter lim="800000"/>
            <a:headEnd/>
            <a:tailEnd/>
          </a:ln>
        </p:spPr>
      </p:pic>
      <p:grpSp>
        <p:nvGrpSpPr>
          <p:cNvPr id="3" name="Group 2"/>
          <p:cNvGrpSpPr/>
          <p:nvPr/>
        </p:nvGrpSpPr>
        <p:grpSpPr>
          <a:xfrm>
            <a:off x="1727751" y="9340900"/>
            <a:ext cx="9332087" cy="3395839"/>
            <a:chOff x="1864624" y="10378772"/>
            <a:chExt cx="9332087" cy="3395839"/>
          </a:xfrm>
        </p:grpSpPr>
        <p:grpSp>
          <p:nvGrpSpPr>
            <p:cNvPr id="133" name="Group 132">
              <a:extLst>
                <a:ext uri="{FF2B5EF4-FFF2-40B4-BE49-F238E27FC236}">
                  <a16:creationId xmlns="" xmlns:a16="http://schemas.microsoft.com/office/drawing/2014/main" id="{DB0E3630-580A-B64A-998B-94F915AF2FB8}"/>
                </a:ext>
              </a:extLst>
            </p:cNvPr>
            <p:cNvGrpSpPr/>
            <p:nvPr/>
          </p:nvGrpSpPr>
          <p:grpSpPr>
            <a:xfrm>
              <a:off x="1864624" y="10378772"/>
              <a:ext cx="9332087" cy="3395839"/>
              <a:chOff x="674059" y="16948418"/>
              <a:chExt cx="9194461" cy="4791864"/>
            </a:xfrm>
          </p:grpSpPr>
          <p:grpSp>
            <p:nvGrpSpPr>
              <p:cNvPr id="134" name="Group 133">
                <a:extLst>
                  <a:ext uri="{FF2B5EF4-FFF2-40B4-BE49-F238E27FC236}">
                    <a16:creationId xmlns="" xmlns:a16="http://schemas.microsoft.com/office/drawing/2014/main" id="{0ED9C8A1-A833-0242-877B-D541AE91FA96}"/>
                  </a:ext>
                </a:extLst>
              </p:cNvPr>
              <p:cNvGrpSpPr/>
              <p:nvPr/>
            </p:nvGrpSpPr>
            <p:grpSpPr>
              <a:xfrm>
                <a:off x="686906" y="16948418"/>
                <a:ext cx="9181614" cy="4791864"/>
                <a:chOff x="8499423" y="230986"/>
                <a:chExt cx="3385795" cy="1685708"/>
              </a:xfrm>
            </p:grpSpPr>
            <p:pic>
              <p:nvPicPr>
                <p:cNvPr id="136" name="Picture 135">
                  <a:extLst>
                    <a:ext uri="{FF2B5EF4-FFF2-40B4-BE49-F238E27FC236}">
                      <a16:creationId xmlns="" xmlns:a16="http://schemas.microsoft.com/office/drawing/2014/main" id="{D2012CCC-BF51-5142-AE9F-B089AD2EB2AC}"/>
                    </a:ext>
                  </a:extLst>
                </p:cNvPr>
                <p:cNvPicPr>
                  <a:picLocks noChangeAspect="1"/>
                </p:cNvPicPr>
                <p:nvPr/>
              </p:nvPicPr>
              <p:blipFill rotWithShape="1">
                <a:blip r:embed="rId8">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37" name="Rectangle 136">
                  <a:extLst>
                    <a:ext uri="{FF2B5EF4-FFF2-40B4-BE49-F238E27FC236}">
                      <a16:creationId xmlns="" xmlns:a16="http://schemas.microsoft.com/office/drawing/2014/main"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8" name="Rectangle 137">
                  <a:extLst>
                    <a:ext uri="{FF2B5EF4-FFF2-40B4-BE49-F238E27FC236}">
                      <a16:creationId xmlns="" xmlns:a16="http://schemas.microsoft.com/office/drawing/2014/main" id="{FF0D9768-97DE-204B-9B4C-A4E556D6444D}"/>
                    </a:ext>
                  </a:extLst>
                </p:cNvPr>
                <p:cNvSpPr/>
                <p:nvPr/>
              </p:nvSpPr>
              <p:spPr>
                <a:xfrm>
                  <a:off x="10197058" y="230986"/>
                  <a:ext cx="1688160"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39" name="Rectangle 138">
                  <a:extLst>
                    <a:ext uri="{FF2B5EF4-FFF2-40B4-BE49-F238E27FC236}">
                      <a16:creationId xmlns="" xmlns:a16="http://schemas.microsoft.com/office/drawing/2014/main" id="{75ED9975-00F2-6542-B8C0-7E3239CF227C}"/>
                    </a:ext>
                  </a:extLst>
                </p:cNvPr>
                <p:cNvSpPr/>
                <p:nvPr/>
              </p:nvSpPr>
              <p:spPr>
                <a:xfrm>
                  <a:off x="11065677" y="1028494"/>
                  <a:ext cx="183709" cy="8882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2" name="Rectangle 141">
                  <a:extLst>
                    <a:ext uri="{FF2B5EF4-FFF2-40B4-BE49-F238E27FC236}">
                      <a16:creationId xmlns="" xmlns:a16="http://schemas.microsoft.com/office/drawing/2014/main" id="{AA8027AC-952F-EF49-A260-951B37819678}"/>
                    </a:ext>
                  </a:extLst>
                </p:cNvPr>
                <p:cNvSpPr/>
                <p:nvPr/>
              </p:nvSpPr>
              <p:spPr>
                <a:xfrm>
                  <a:off x="10563596" y="1028494"/>
                  <a:ext cx="129536" cy="87411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3" name="Rectangle 142">
                  <a:extLst>
                    <a:ext uri="{FF2B5EF4-FFF2-40B4-BE49-F238E27FC236}">
                      <a16:creationId xmlns="" xmlns:a16="http://schemas.microsoft.com/office/drawing/2014/main"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5" name="Rectangle 134">
                <a:extLst>
                  <a:ext uri="{FF2B5EF4-FFF2-40B4-BE49-F238E27FC236}">
                    <a16:creationId xmlns="" xmlns:a16="http://schemas.microsoft.com/office/drawing/2014/main"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p:cNvCxnSpPr/>
            <p:nvPr/>
          </p:nvCxnSpPr>
          <p:spPr>
            <a:xfrm>
              <a:off x="2603985" y="10553977"/>
              <a:ext cx="1" cy="1431366"/>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3611150" y="10494566"/>
              <a:ext cx="2630"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14446" y="10494566"/>
              <a:ext cx="3261"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724872" y="10494566"/>
              <a:ext cx="5574"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9159714" y="10630946"/>
              <a:ext cx="2563" cy="31286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42" idx="2"/>
            </p:cNvCxnSpPr>
            <p:nvPr/>
          </p:nvCxnSpPr>
          <p:spPr>
            <a:xfrm>
              <a:off x="7737351" y="10494566"/>
              <a:ext cx="0" cy="3251673"/>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9704551" y="10630946"/>
              <a:ext cx="15575" cy="134242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781200" y="10494566"/>
              <a:ext cx="33268" cy="1520277"/>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0435202" y="10553977"/>
              <a:ext cx="0" cy="3198945"/>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0808268" y="10553977"/>
              <a:ext cx="2178" cy="14551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83" name="Rounded Rectangle 182"/>
          <p:cNvSpPr/>
          <p:nvPr/>
        </p:nvSpPr>
        <p:spPr>
          <a:xfrm>
            <a:off x="13141234" y="5467669"/>
            <a:ext cx="12252960" cy="9245762"/>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PAR and Chlorophyll</a:t>
            </a:r>
            <a:endParaRPr lang="en-US" sz="4000" dirty="0">
              <a:solidFill>
                <a:schemeClr val="bg1"/>
              </a:solidFill>
              <a:latin typeface="+mj-lt"/>
              <a:ea typeface="Bangla Sangam MN" charset="0"/>
              <a:cs typeface="Bangla Sangam MN" charset="0"/>
            </a:endParaRPr>
          </a:p>
          <a:p>
            <a:pPr algn="ctr"/>
            <a:r>
              <a:rPr lang="en-US" sz="5400" dirty="0" smtClean="0">
                <a:solidFill>
                  <a:schemeClr val="bg1"/>
                </a:solidFill>
                <a:latin typeface="+mj-lt"/>
                <a:ea typeface="Bangla Sangam MN" charset="0"/>
                <a:cs typeface="Bangla Sangam MN" charset="0"/>
              </a:rPr>
              <a:t> </a:t>
            </a:r>
          </a:p>
        </p:txBody>
      </p:sp>
      <p:sp>
        <p:nvSpPr>
          <p:cNvPr id="185" name="Rounded Rectangle 184"/>
          <p:cNvSpPr/>
          <p:nvPr/>
        </p:nvSpPr>
        <p:spPr>
          <a:xfrm>
            <a:off x="25773017" y="5423996"/>
            <a:ext cx="12252960" cy="15947466"/>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Diets  </a:t>
            </a:r>
            <a:endParaRPr lang="en-US" sz="5400" dirty="0">
              <a:solidFill>
                <a:schemeClr val="bg1"/>
              </a:solidFill>
              <a:latin typeface="+mj-lt"/>
              <a:ea typeface="Bangla Sangam MN" charset="0"/>
              <a:cs typeface="Bangla Sangam MN" charset="0"/>
            </a:endParaRPr>
          </a:p>
        </p:txBody>
      </p:sp>
      <p:sp>
        <p:nvSpPr>
          <p:cNvPr id="40" name="Rounded Rectangle 39"/>
          <p:cNvSpPr/>
          <p:nvPr/>
        </p:nvSpPr>
        <p:spPr>
          <a:xfrm>
            <a:off x="13060315" y="14921361"/>
            <a:ext cx="12252960" cy="17647683"/>
          </a:xfrm>
          <a:prstGeom prst="roundRect">
            <a:avLst>
              <a:gd name="adj" fmla="val 6024"/>
            </a:avLst>
          </a:prstGeom>
          <a:gradFill flip="none" rotWithShape="1">
            <a:gsLst>
              <a:gs pos="0">
                <a:schemeClr val="accent1">
                  <a:lumMod val="50000"/>
                </a:schemeClr>
              </a:gs>
              <a:gs pos="7000">
                <a:schemeClr val="accent5">
                  <a:lumMod val="75000"/>
                </a:schemeClr>
              </a:gs>
              <a:gs pos="9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Invertebrates </a:t>
            </a:r>
          </a:p>
        </p:txBody>
      </p:sp>
      <p:grpSp>
        <p:nvGrpSpPr>
          <p:cNvPr id="10" name="Group 9"/>
          <p:cNvGrpSpPr/>
          <p:nvPr/>
        </p:nvGrpSpPr>
        <p:grpSpPr>
          <a:xfrm>
            <a:off x="9164209" y="28491349"/>
            <a:ext cx="3143232" cy="2553891"/>
            <a:chOff x="9160521" y="27913646"/>
            <a:chExt cx="3143232" cy="2553891"/>
          </a:xfrm>
        </p:grpSpPr>
        <p:pic>
          <p:nvPicPr>
            <p:cNvPr id="7" name="Picture 6"/>
            <p:cNvPicPr>
              <a:picLocks noChangeAspect="1"/>
            </p:cNvPicPr>
            <p:nvPr/>
          </p:nvPicPr>
          <p:blipFill>
            <a:blip r:embed="rId9"/>
            <a:stretch>
              <a:fillRect/>
            </a:stretch>
          </p:blipFill>
          <p:spPr>
            <a:xfrm>
              <a:off x="9160521" y="27913646"/>
              <a:ext cx="3143232" cy="2553891"/>
            </a:xfrm>
            <a:prstGeom prst="rect">
              <a:avLst/>
            </a:prstGeom>
          </p:spPr>
        </p:pic>
        <p:sp>
          <p:nvSpPr>
            <p:cNvPr id="8" name="Oval 7"/>
            <p:cNvSpPr/>
            <p:nvPr/>
          </p:nvSpPr>
          <p:spPr>
            <a:xfrm>
              <a:off x="10035612" y="29048938"/>
              <a:ext cx="165269" cy="1416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a typeface="Bangla Sangam MN" charset="0"/>
                <a:cs typeface="Bangla Sangam MN" charset="0"/>
              </a:endParaRPr>
            </a:p>
          </p:txBody>
        </p:sp>
      </p:grpSp>
      <p:sp>
        <p:nvSpPr>
          <p:cNvPr id="41" name="TextBox 40">
            <a:extLst>
              <a:ext uri="{FF2B5EF4-FFF2-40B4-BE49-F238E27FC236}">
                <a16:creationId xmlns="" xmlns:a16="http://schemas.microsoft.com/office/drawing/2014/main" id="{007959D8-01B8-0444-8E3F-0B867CAEFF18}"/>
              </a:ext>
            </a:extLst>
          </p:cNvPr>
          <p:cNvSpPr txBox="1"/>
          <p:nvPr/>
        </p:nvSpPr>
        <p:spPr>
          <a:xfrm>
            <a:off x="8665986" y="31131140"/>
            <a:ext cx="3806500" cy="1384995"/>
          </a:xfrm>
          <a:prstGeom prst="rect">
            <a:avLst/>
          </a:prstGeom>
          <a:noFill/>
        </p:spPr>
        <p:txBody>
          <a:bodyPr wrap="square" rtlCol="0">
            <a:spAutoFit/>
          </a:bodyPr>
          <a:lstStyle/>
          <a:p>
            <a:pPr algn="ctr"/>
            <a:r>
              <a:rPr lang="en-US" sz="2800" dirty="0">
                <a:solidFill>
                  <a:schemeClr val="bg1"/>
                </a:solidFill>
              </a:rPr>
              <a:t>Figure </a:t>
            </a:r>
            <a:r>
              <a:rPr lang="en-US" sz="2800" dirty="0" smtClean="0">
                <a:solidFill>
                  <a:schemeClr val="bg1"/>
                </a:solidFill>
              </a:rPr>
              <a:t>3. </a:t>
            </a:r>
            <a:r>
              <a:rPr lang="en-US" sz="2800" dirty="0">
                <a:solidFill>
                  <a:schemeClr val="bg1"/>
                </a:solidFill>
              </a:rPr>
              <a:t>Study area in western Cascade mountains of Oregon</a:t>
            </a:r>
          </a:p>
        </p:txBody>
      </p:sp>
      <p:sp>
        <p:nvSpPr>
          <p:cNvPr id="16" name="TextBox 15"/>
          <p:cNvSpPr txBox="1"/>
          <p:nvPr/>
        </p:nvSpPr>
        <p:spPr>
          <a:xfrm>
            <a:off x="18842006" y="11418638"/>
            <a:ext cx="6483305" cy="3539430"/>
          </a:xfrm>
          <a:prstGeom prst="rect">
            <a:avLst/>
          </a:prstGeom>
          <a:noFill/>
        </p:spPr>
        <p:txBody>
          <a:bodyPr wrap="square" rtlCol="0">
            <a:spAutoFit/>
          </a:bodyPr>
          <a:lstStyle/>
          <a:p>
            <a:pPr algn="ctr"/>
            <a:r>
              <a:rPr lang="en-US" sz="2800" dirty="0">
                <a:ea typeface="Bangla Sangam MN" charset="0"/>
                <a:cs typeface="Bangla Sangam MN" charset="0"/>
              </a:rPr>
              <a:t>Figure </a:t>
            </a:r>
            <a:r>
              <a:rPr lang="en-US" sz="2800" dirty="0">
                <a:ea typeface="Bangla Sangam MN" charset="0"/>
                <a:cs typeface="Bangla Sangam MN" charset="0"/>
              </a:rPr>
              <a:t>5</a:t>
            </a:r>
            <a:r>
              <a:rPr lang="en-US" sz="2800" dirty="0" smtClean="0">
                <a:ea typeface="Bangla Sangam MN" charset="0"/>
                <a:cs typeface="Bangla Sangam MN" charset="0"/>
              </a:rPr>
              <a:t>. </a:t>
            </a:r>
          </a:p>
          <a:p>
            <a:pPr marL="457200" indent="-457200">
              <a:buFont typeface="Arial" charset="0"/>
              <a:buChar char="•"/>
            </a:pPr>
            <a:r>
              <a:rPr lang="en-US" sz="2800" dirty="0" smtClean="0">
                <a:ea typeface="Bangla Sangam MN" charset="0"/>
                <a:cs typeface="Bangla Sangam MN" charset="0"/>
              </a:rPr>
              <a:t>Total </a:t>
            </a:r>
            <a:r>
              <a:rPr lang="en-US" sz="2800" dirty="0">
                <a:ea typeface="Bangla Sangam MN" charset="0"/>
                <a:cs typeface="Bangla Sangam MN" charset="0"/>
              </a:rPr>
              <a:t>Chlorophyll in treated (Y) and control (N) reaches for 2017 and 2018</a:t>
            </a:r>
            <a:r>
              <a:rPr lang="en-US" sz="2800" dirty="0" smtClean="0">
                <a:ea typeface="Bangla Sangam MN" charset="0"/>
                <a:cs typeface="Bangla Sangam MN" charset="0"/>
              </a:rPr>
              <a:t>.</a:t>
            </a:r>
          </a:p>
          <a:p>
            <a:pPr marL="457200" indent="-457200">
              <a:buFont typeface="Arial" charset="0"/>
              <a:buChar char="•"/>
            </a:pPr>
            <a:r>
              <a:rPr lang="en-US" sz="2800" dirty="0" err="1" smtClean="0">
                <a:ea typeface="Bangla Sangam MN" charset="0"/>
                <a:cs typeface="Bangla Sangam MN" charset="0"/>
              </a:rPr>
              <a:t>Chla</a:t>
            </a:r>
            <a:r>
              <a:rPr lang="en-US" sz="2800" dirty="0" smtClean="0">
                <a:ea typeface="Bangla Sangam MN" charset="0"/>
                <a:cs typeface="Bangla Sangam MN" charset="0"/>
              </a:rPr>
              <a:t> is higher in the treatment reach only in the post-treatment year,</a:t>
            </a:r>
          </a:p>
          <a:p>
            <a:pPr marL="457200" indent="-457200">
              <a:buFont typeface="Arial" charset="0"/>
              <a:buChar char="•"/>
            </a:pPr>
            <a:r>
              <a:rPr lang="en-US" sz="2800" dirty="0" smtClean="0">
                <a:ea typeface="Bangla Sangam MN" charset="0"/>
                <a:cs typeface="Bangla Sangam MN" charset="0"/>
              </a:rPr>
              <a:t>Also marginally higher in the post-treatment year in the control reach  </a:t>
            </a:r>
            <a:endParaRPr lang="en-US" sz="2800" dirty="0">
              <a:solidFill>
                <a:schemeClr val="bg1"/>
              </a:solidFill>
              <a:ea typeface="Bangla Sangam MN" charset="0"/>
              <a:cs typeface="Bangla Sangam MN" charset="0"/>
            </a:endParaRPr>
          </a:p>
          <a:p>
            <a:pPr marL="457200" indent="-457200">
              <a:buFont typeface="Arial" charset="0"/>
              <a:buChar char="•"/>
            </a:pPr>
            <a:endParaRPr lang="en-US" sz="2800" dirty="0" smtClean="0">
              <a:ea typeface="Bangla Sangam MN" charset="0"/>
              <a:cs typeface="Bangla Sangam MN" charset="0"/>
            </a:endParaRPr>
          </a:p>
        </p:txBody>
      </p:sp>
      <p:sp>
        <p:nvSpPr>
          <p:cNvPr id="28" name="TextBox 27"/>
          <p:cNvSpPr txBox="1"/>
          <p:nvPr/>
        </p:nvSpPr>
        <p:spPr>
          <a:xfrm>
            <a:off x="13272034" y="11499290"/>
            <a:ext cx="5902891" cy="2677656"/>
          </a:xfrm>
          <a:prstGeom prst="rect">
            <a:avLst/>
          </a:prstGeom>
          <a:noFill/>
        </p:spPr>
        <p:txBody>
          <a:bodyPr wrap="square" rtlCol="0">
            <a:spAutoFit/>
          </a:bodyPr>
          <a:lstStyle/>
          <a:p>
            <a:pPr algn="ctr"/>
            <a:r>
              <a:rPr lang="en-US" sz="2800" dirty="0" smtClean="0"/>
              <a:t>Figure </a:t>
            </a:r>
            <a:r>
              <a:rPr lang="en-US" sz="2800" dirty="0" smtClean="0"/>
              <a:t>4. </a:t>
            </a:r>
            <a:endParaRPr lang="en-US" sz="2800" dirty="0"/>
          </a:p>
          <a:p>
            <a:pPr marL="457200" indent="-457200">
              <a:buFont typeface="Arial" charset="0"/>
              <a:buChar char="•"/>
            </a:pPr>
            <a:r>
              <a:rPr lang="en-US" sz="2800" dirty="0" smtClean="0"/>
              <a:t>PAR measured in the post-treatment year for both reaches.</a:t>
            </a:r>
          </a:p>
          <a:p>
            <a:pPr marL="457200" indent="-457200">
              <a:buFont typeface="Arial" charset="0"/>
              <a:buChar char="•"/>
            </a:pPr>
            <a:r>
              <a:rPr lang="en-US" sz="2800" dirty="0" smtClean="0"/>
              <a:t>PAR is higher in the gap meters of the treatment reach</a:t>
            </a:r>
          </a:p>
          <a:p>
            <a:pPr marL="457200" indent="-457200">
              <a:buFont typeface="Arial" charset="0"/>
              <a:buChar char="•"/>
            </a:pPr>
            <a:endParaRPr lang="en-US" sz="2800" dirty="0"/>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40343" y="25298799"/>
            <a:ext cx="6156703" cy="5130585"/>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85273" y="25254019"/>
            <a:ext cx="5896027" cy="4913355"/>
          </a:xfrm>
          <a:prstGeom prst="rect">
            <a:avLst/>
          </a:prstGeom>
        </p:spPr>
      </p:pic>
      <p:sp>
        <p:nvSpPr>
          <p:cNvPr id="43" name="TextBox 42"/>
          <p:cNvSpPr txBox="1"/>
          <p:nvPr/>
        </p:nvSpPr>
        <p:spPr>
          <a:xfrm>
            <a:off x="13380811" y="22531725"/>
            <a:ext cx="11473489" cy="2677656"/>
          </a:xfrm>
          <a:prstGeom prst="rect">
            <a:avLst/>
          </a:prstGeom>
          <a:noFill/>
        </p:spPr>
        <p:txBody>
          <a:bodyPr wrap="square" rtlCol="0">
            <a:spAutoFit/>
          </a:bodyPr>
          <a:lstStyle/>
          <a:p>
            <a:pPr algn="ctr"/>
            <a:r>
              <a:rPr lang="en-US" sz="2800" dirty="0" smtClean="0"/>
              <a:t>Figure 6. </a:t>
            </a:r>
            <a:endParaRPr lang="en-US" sz="2800" dirty="0" smtClean="0"/>
          </a:p>
          <a:p>
            <a:pPr marL="457200" indent="-457200">
              <a:buFont typeface="Arial" charset="0"/>
              <a:buChar char="•"/>
            </a:pPr>
            <a:r>
              <a:rPr lang="en-US" sz="2800" dirty="0" smtClean="0"/>
              <a:t>NMS plot </a:t>
            </a:r>
            <a:r>
              <a:rPr lang="en-US" sz="2800" dirty="0" smtClean="0"/>
              <a:t>of reaches in species space. </a:t>
            </a:r>
            <a:endParaRPr lang="en-US" sz="2800" dirty="0"/>
          </a:p>
          <a:p>
            <a:pPr marL="457200" indent="-457200">
              <a:buFont typeface="Arial" charset="0"/>
              <a:buChar char="•"/>
            </a:pPr>
            <a:r>
              <a:rPr lang="en-US" sz="2800" dirty="0"/>
              <a:t>S</a:t>
            </a:r>
            <a:r>
              <a:rPr lang="en-US" sz="2800" dirty="0" smtClean="0"/>
              <a:t>trong year effect along Axis 1 (years tend to fall out in separate groups)</a:t>
            </a:r>
          </a:p>
          <a:p>
            <a:pPr marL="457200" indent="-457200">
              <a:buFont typeface="Arial" charset="0"/>
              <a:buChar char="•"/>
            </a:pPr>
            <a:r>
              <a:rPr lang="en-US" sz="2800" dirty="0" smtClean="0"/>
              <a:t>Axis 1 also has a strong positive relationship with </a:t>
            </a:r>
            <a:r>
              <a:rPr lang="en-US" sz="2800" dirty="0" err="1" smtClean="0"/>
              <a:t>Chla</a:t>
            </a:r>
            <a:r>
              <a:rPr lang="en-US" sz="2800" dirty="0" smtClean="0"/>
              <a:t> (r</a:t>
            </a:r>
            <a:r>
              <a:rPr lang="en-US" sz="2800" baseline="30000" dirty="0" smtClean="0"/>
              <a:t>2 </a:t>
            </a:r>
            <a:r>
              <a:rPr lang="en-US" sz="2800" dirty="0" smtClean="0"/>
              <a:t> = .302)</a:t>
            </a:r>
          </a:p>
          <a:p>
            <a:pPr marL="457200" indent="-457200">
              <a:buFont typeface="Arial" charset="0"/>
              <a:buChar char="•"/>
            </a:pPr>
            <a:r>
              <a:rPr lang="en-US" sz="2800" dirty="0" smtClean="0"/>
              <a:t>Relationship with </a:t>
            </a:r>
            <a:r>
              <a:rPr lang="en-US" sz="2800" dirty="0" err="1" smtClean="0"/>
              <a:t>Chla</a:t>
            </a:r>
            <a:r>
              <a:rPr lang="en-US" sz="2800" dirty="0" smtClean="0"/>
              <a:t> not necessarily due to the treatment (</a:t>
            </a:r>
            <a:r>
              <a:rPr lang="en-US" sz="2800" dirty="0" err="1" smtClean="0"/>
              <a:t>Chla</a:t>
            </a:r>
            <a:r>
              <a:rPr lang="en-US" sz="2800" dirty="0" smtClean="0"/>
              <a:t> higher in both reaches in the post-treatment year)</a:t>
            </a:r>
            <a:endParaRPr lang="en-US" sz="2800" dirty="0" smtClean="0"/>
          </a:p>
        </p:txBody>
      </p:sp>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7922" y="28029921"/>
            <a:ext cx="8591549" cy="3476745"/>
          </a:xfrm>
          <a:prstGeom prst="rect">
            <a:avLst/>
          </a:prstGeom>
          <a:effectLst>
            <a:softEdge rad="50800"/>
          </a:effectLst>
        </p:spPr>
      </p:pic>
      <p:sp>
        <p:nvSpPr>
          <p:cNvPr id="50" name="TextBox 49"/>
          <p:cNvSpPr txBox="1"/>
          <p:nvPr/>
        </p:nvSpPr>
        <p:spPr>
          <a:xfrm>
            <a:off x="1306445" y="31562028"/>
            <a:ext cx="6157712" cy="523220"/>
          </a:xfrm>
          <a:prstGeom prst="rect">
            <a:avLst/>
          </a:prstGeom>
          <a:noFill/>
        </p:spPr>
        <p:txBody>
          <a:bodyPr wrap="none" rtlCol="0">
            <a:spAutoFit/>
          </a:bodyPr>
          <a:lstStyle/>
          <a:p>
            <a:pPr algn="ctr"/>
            <a:r>
              <a:rPr lang="en-US" sz="2800" dirty="0" smtClean="0">
                <a:solidFill>
                  <a:schemeClr val="bg1"/>
                </a:solidFill>
              </a:rPr>
              <a:t>Figure </a:t>
            </a:r>
            <a:r>
              <a:rPr lang="en-US" sz="2800" dirty="0">
                <a:solidFill>
                  <a:schemeClr val="bg1"/>
                </a:solidFill>
              </a:rPr>
              <a:t>2</a:t>
            </a:r>
            <a:r>
              <a:rPr lang="en-US" sz="2800" dirty="0" smtClean="0">
                <a:solidFill>
                  <a:schemeClr val="bg1"/>
                </a:solidFill>
              </a:rPr>
              <a:t>. Aerial </a:t>
            </a:r>
            <a:r>
              <a:rPr lang="en-US" sz="2800" dirty="0" smtClean="0">
                <a:solidFill>
                  <a:schemeClr val="bg1"/>
                </a:solidFill>
              </a:rPr>
              <a:t>view of the gap at CHUCK</a:t>
            </a:r>
            <a:endParaRPr lang="en-US" sz="2800" dirty="0">
              <a:solidFill>
                <a:schemeClr val="bg1"/>
              </a:solidFill>
            </a:endParaRPr>
          </a:p>
        </p:txBody>
      </p:sp>
      <p:sp>
        <p:nvSpPr>
          <p:cNvPr id="52" name="TextBox 51"/>
          <p:cNvSpPr txBox="1"/>
          <p:nvPr/>
        </p:nvSpPr>
        <p:spPr>
          <a:xfrm>
            <a:off x="13211614" y="30163116"/>
            <a:ext cx="6604316" cy="2246769"/>
          </a:xfrm>
          <a:prstGeom prst="rect">
            <a:avLst/>
          </a:prstGeom>
          <a:noFill/>
        </p:spPr>
        <p:txBody>
          <a:bodyPr wrap="square" rtlCol="0">
            <a:spAutoFit/>
          </a:bodyPr>
          <a:lstStyle/>
          <a:p>
            <a:pPr algn="ctr"/>
            <a:r>
              <a:rPr lang="en-US" sz="2800" dirty="0" smtClean="0"/>
              <a:t>Figure 7. </a:t>
            </a:r>
            <a:endParaRPr lang="en-US" sz="2800" dirty="0" smtClean="0"/>
          </a:p>
          <a:p>
            <a:pPr marL="457200" indent="-457200">
              <a:buFont typeface="Arial" charset="0"/>
              <a:buChar char="•"/>
            </a:pPr>
            <a:r>
              <a:rPr lang="en-US" sz="2800" dirty="0" smtClean="0"/>
              <a:t>Functional </a:t>
            </a:r>
            <a:r>
              <a:rPr lang="en-US" sz="2800" dirty="0" smtClean="0"/>
              <a:t>Feeding Group </a:t>
            </a:r>
            <a:r>
              <a:rPr lang="en-US" sz="2800" dirty="0" smtClean="0"/>
              <a:t>differences  between years</a:t>
            </a:r>
          </a:p>
          <a:p>
            <a:pPr marL="457200" indent="-457200">
              <a:buFont typeface="Arial" charset="0"/>
              <a:buChar char="•"/>
            </a:pPr>
            <a:r>
              <a:rPr lang="en-US" sz="2800" dirty="0" smtClean="0"/>
              <a:t>Scrapers and Collector-Gatherers see the largest increases</a:t>
            </a:r>
            <a:endParaRPr lang="en-US" sz="2800" dirty="0"/>
          </a:p>
        </p:txBody>
      </p:sp>
      <p:sp>
        <p:nvSpPr>
          <p:cNvPr id="53" name="TextBox 52"/>
          <p:cNvSpPr txBox="1"/>
          <p:nvPr/>
        </p:nvSpPr>
        <p:spPr>
          <a:xfrm>
            <a:off x="20145405" y="30781645"/>
            <a:ext cx="4774835" cy="1384995"/>
          </a:xfrm>
          <a:prstGeom prst="rect">
            <a:avLst/>
          </a:prstGeom>
          <a:noFill/>
        </p:spPr>
        <p:txBody>
          <a:bodyPr wrap="square" rtlCol="0">
            <a:spAutoFit/>
          </a:bodyPr>
          <a:lstStyle/>
          <a:p>
            <a:pPr algn="ctr"/>
            <a:r>
              <a:rPr lang="en-US" sz="2800" dirty="0" smtClean="0"/>
              <a:t>Figure 8. Differences between years in total invertebrate density.</a:t>
            </a:r>
            <a:endParaRPr lang="en-US" sz="2800" dirty="0"/>
          </a:p>
        </p:txBody>
      </p:sp>
      <p:sp>
        <p:nvSpPr>
          <p:cNvPr id="63" name="TextBox 62"/>
          <p:cNvSpPr txBox="1"/>
          <p:nvPr/>
        </p:nvSpPr>
        <p:spPr>
          <a:xfrm>
            <a:off x="31925559" y="7745365"/>
            <a:ext cx="6019397" cy="4832092"/>
          </a:xfrm>
          <a:prstGeom prst="rect">
            <a:avLst/>
          </a:prstGeom>
          <a:noFill/>
        </p:spPr>
        <p:txBody>
          <a:bodyPr wrap="square" rtlCol="0">
            <a:spAutoFit/>
          </a:bodyPr>
          <a:lstStyle/>
          <a:p>
            <a:pPr algn="ctr"/>
            <a:r>
              <a:rPr lang="en-US" sz="2800" dirty="0" smtClean="0"/>
              <a:t>Figure </a:t>
            </a:r>
            <a:r>
              <a:rPr lang="en-US" sz="2800" dirty="0"/>
              <a:t>9</a:t>
            </a:r>
            <a:r>
              <a:rPr lang="en-US" sz="2800" dirty="0" smtClean="0"/>
              <a:t>.</a:t>
            </a:r>
          </a:p>
          <a:p>
            <a:pPr marL="457200" indent="-457200">
              <a:buFont typeface="Arial" charset="0"/>
              <a:buChar char="•"/>
            </a:pPr>
            <a:r>
              <a:rPr lang="en-US" sz="2800" dirty="0" smtClean="0"/>
              <a:t> </a:t>
            </a:r>
            <a:r>
              <a:rPr lang="en-US" sz="2800" dirty="0" smtClean="0"/>
              <a:t>A 1:1 plot of  each FFG relative abundance in fish diets versus the benthic </a:t>
            </a:r>
            <a:r>
              <a:rPr lang="en-US" sz="2800" dirty="0" smtClean="0"/>
              <a:t>community in the post treatment year</a:t>
            </a:r>
          </a:p>
          <a:p>
            <a:pPr marL="457200" indent="-457200">
              <a:buFont typeface="Arial" charset="0"/>
              <a:buChar char="•"/>
            </a:pPr>
            <a:r>
              <a:rPr lang="en-US" sz="2800" dirty="0" smtClean="0"/>
              <a:t>Different relationships between proportional abundance in benthos and proportional abundance in diet for each stream</a:t>
            </a:r>
          </a:p>
          <a:p>
            <a:pPr marL="457200" indent="-457200">
              <a:buFont typeface="Arial" charset="0"/>
              <a:buChar char="•"/>
            </a:pPr>
            <a:r>
              <a:rPr lang="en-US" sz="2800" dirty="0" smtClean="0"/>
              <a:t>No consistent relationship with treatment </a:t>
            </a:r>
            <a:endParaRPr lang="en-US" sz="2800" dirty="0"/>
          </a:p>
        </p:txBody>
      </p:sp>
      <p:sp>
        <p:nvSpPr>
          <p:cNvPr id="64" name="TextBox 63"/>
          <p:cNvSpPr txBox="1"/>
          <p:nvPr/>
        </p:nvSpPr>
        <p:spPr>
          <a:xfrm rot="10800000" flipV="1">
            <a:off x="26053445" y="17435653"/>
            <a:ext cx="4956186" cy="1384995"/>
          </a:xfrm>
          <a:prstGeom prst="rect">
            <a:avLst/>
          </a:prstGeom>
          <a:noFill/>
        </p:spPr>
        <p:txBody>
          <a:bodyPr wrap="square" rtlCol="0">
            <a:spAutoFit/>
          </a:bodyPr>
          <a:lstStyle/>
          <a:p>
            <a:pPr algn="ctr"/>
            <a:r>
              <a:rPr lang="en-US" sz="2800" dirty="0" smtClean="0"/>
              <a:t>Figure </a:t>
            </a:r>
            <a:r>
              <a:rPr lang="en-US" sz="2800" dirty="0" smtClean="0"/>
              <a:t>10</a:t>
            </a:r>
            <a:r>
              <a:rPr lang="en-US" sz="2800" dirty="0" smtClean="0"/>
              <a:t>. </a:t>
            </a:r>
            <a:r>
              <a:rPr lang="en-US" sz="2800" dirty="0" smtClean="0"/>
              <a:t>Mean number of invertebrates in each stream reach, colored by their origin</a:t>
            </a:r>
            <a:endParaRPr lang="en-US" sz="2800" dirty="0"/>
          </a:p>
        </p:txBody>
      </p:sp>
      <p:sp>
        <p:nvSpPr>
          <p:cNvPr id="4" name="TextBox 3"/>
          <p:cNvSpPr txBox="1"/>
          <p:nvPr/>
        </p:nvSpPr>
        <p:spPr>
          <a:xfrm>
            <a:off x="929658" y="12853514"/>
            <a:ext cx="11216603" cy="1384995"/>
          </a:xfrm>
          <a:prstGeom prst="rect">
            <a:avLst/>
          </a:prstGeom>
          <a:noFill/>
        </p:spPr>
        <p:txBody>
          <a:bodyPr wrap="square" rtlCol="0">
            <a:spAutoFit/>
          </a:bodyPr>
          <a:lstStyle/>
          <a:p>
            <a:pPr algn="ctr"/>
            <a:r>
              <a:rPr lang="en-US" sz="2800" dirty="0" smtClean="0">
                <a:solidFill>
                  <a:schemeClr val="bg1"/>
                </a:solidFill>
              </a:rPr>
              <a:t>Figure 1.  Illustration showing second growth forests with closed canopies, and old-growth/mature stands with canopy gaps allowing light to reach the stream benthos.</a:t>
            </a:r>
          </a:p>
        </p:txBody>
      </p:sp>
      <p:pic>
        <p:nvPicPr>
          <p:cNvPr id="25" name="Picture 24"/>
          <p:cNvPicPr>
            <a:picLocks noChangeAspect="1"/>
          </p:cNvPicPr>
          <p:nvPr/>
        </p:nvPicPr>
        <p:blipFill rotWithShape="1">
          <a:blip r:embed="rId13">
            <a:extLst>
              <a:ext uri="{28A0092B-C50C-407E-A947-70E740481C1C}">
                <a14:useLocalDpi xmlns:a14="http://schemas.microsoft.com/office/drawing/2010/main" val="0"/>
              </a:ext>
            </a:extLst>
          </a:blip>
          <a:srcRect l="21809" t="-1182" r="15676"/>
          <a:stretch/>
        </p:blipFill>
        <p:spPr>
          <a:xfrm>
            <a:off x="25866642" y="7255757"/>
            <a:ext cx="6154619" cy="9961358"/>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009631" y="16105858"/>
            <a:ext cx="7029409" cy="4686273"/>
          </a:xfrm>
          <a:prstGeom prst="rect">
            <a:avLst/>
          </a:prstGeom>
        </p:spPr>
      </p:pic>
      <p:pic>
        <p:nvPicPr>
          <p:cNvPr id="26" name="Picture 25"/>
          <p:cNvPicPr>
            <a:picLocks noChangeAspect="1"/>
          </p:cNvPicPr>
          <p:nvPr/>
        </p:nvPicPr>
        <p:blipFill rotWithShape="1">
          <a:blip r:embed="rId15">
            <a:extLst>
              <a:ext uri="{28A0092B-C50C-407E-A947-70E740481C1C}">
                <a14:useLocalDpi xmlns:a14="http://schemas.microsoft.com/office/drawing/2010/main" val="0"/>
              </a:ext>
            </a:extLst>
          </a:blip>
          <a:srcRect l="11126" t="657" r="4498"/>
          <a:stretch/>
        </p:blipFill>
        <p:spPr>
          <a:xfrm>
            <a:off x="19133117" y="6593890"/>
            <a:ext cx="6249443" cy="4905400"/>
          </a:xfrm>
          <a:prstGeom prst="rect">
            <a:avLst/>
          </a:prstGeom>
        </p:spPr>
      </p:pic>
      <p:pic>
        <p:nvPicPr>
          <p:cNvPr id="29"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172439" y="6575239"/>
            <a:ext cx="5908861" cy="4924051"/>
          </a:xfrm>
          <a:prstGeom prst="rect">
            <a:avLst/>
          </a:prstGeom>
        </p:spPr>
      </p:pic>
      <p:pic>
        <p:nvPicPr>
          <p:cNvPr id="45" name="Picture 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03564" y="16698706"/>
            <a:ext cx="10528300" cy="5702300"/>
          </a:xfrm>
          <a:prstGeom prst="rect">
            <a:avLst/>
          </a:prstGeom>
        </p:spPr>
      </p:pic>
    </p:spTree>
    <p:extLst>
      <p:ext uri="{BB962C8B-B14F-4D97-AF65-F5344CB8AC3E}">
        <p14:creationId xmlns:p14="http://schemas.microsoft.com/office/powerpoint/2010/main" val="38887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18603</TotalTime>
  <Words>618</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Bangla Sangam MN</vt:lpstr>
      <vt:lpstr>Calibri</vt:lpstr>
      <vt:lpstr>Calibri Light</vt:lpstr>
      <vt:lpstr>Wingdings</vt:lpstr>
      <vt:lpstr>Arial</vt:lpstr>
      <vt:lpstr>Office Theme</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Moffett, Aaron</dc:creator>
  <cp:lastModifiedBy>Mackaness, Cedar</cp:lastModifiedBy>
  <cp:revision>341</cp:revision>
  <dcterms:created xsi:type="dcterms:W3CDTF">2014-05-13T17:42:21Z</dcterms:created>
  <dcterms:modified xsi:type="dcterms:W3CDTF">2019-03-01T17:56:51Z</dcterms:modified>
</cp:coreProperties>
</file>